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76" r:id="rId4"/>
    <p:sldId id="281" r:id="rId5"/>
    <p:sldId id="280" r:id="rId6"/>
    <p:sldId id="262" r:id="rId7"/>
    <p:sldId id="263" r:id="rId8"/>
    <p:sldId id="265" r:id="rId9"/>
    <p:sldId id="264" r:id="rId10"/>
    <p:sldId id="260" r:id="rId11"/>
    <p:sldId id="259" r:id="rId12"/>
    <p:sldId id="261" r:id="rId13"/>
    <p:sldId id="272" r:id="rId14"/>
    <p:sldId id="282" r:id="rId15"/>
    <p:sldId id="271" r:id="rId16"/>
  </p:sldIdLst>
  <p:sldSz cx="12192000" cy="6858000"/>
  <p:notesSz cx="6858000" cy="994568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2" autoAdjust="0"/>
    <p:restoredTop sz="95501" autoAdjust="0"/>
  </p:normalViewPr>
  <p:slideViewPr>
    <p:cSldViewPr snapToGrid="0">
      <p:cViewPr varScale="1">
        <p:scale>
          <a:sx n="66" d="100"/>
          <a:sy n="66" d="100"/>
        </p:scale>
        <p:origin x="72" y="27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48"/>
    </p:cViewPr>
  </p:sorterViewPr>
  <p:notesViewPr>
    <p:cSldViewPr snapToGrid="0">
      <p:cViewPr varScale="1">
        <p:scale>
          <a:sx n="70" d="100"/>
          <a:sy n="70" d="100"/>
        </p:scale>
        <p:origin x="32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8D8D5-3E9A-46CF-83F8-E3D597576488}" type="datetimeFigureOut">
              <a:rPr lang="nl-NL" smtClean="0"/>
              <a:t>19-1-2018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18536-2149-477F-9F3E-9C0D2B388C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0599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71073-6D76-44BC-A730-3E2FE39AB04A}" type="datetimeFigureOut">
              <a:rPr lang="nl-NL" smtClean="0"/>
              <a:t>19-1-2018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A002B-7032-4183-9587-0602CE99203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7001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Inleiding</a:t>
            </a:r>
          </a:p>
          <a:p>
            <a:r>
              <a:rPr lang="nl-NL" dirty="0"/>
              <a:t>Wie ben ik </a:t>
            </a:r>
          </a:p>
          <a:p>
            <a:r>
              <a:rPr lang="nl-NL" dirty="0"/>
              <a:t>Wat doe ik</a:t>
            </a:r>
          </a:p>
          <a:p>
            <a:r>
              <a:rPr lang="nl-NL" dirty="0"/>
              <a:t>Waarom opleiding MVK</a:t>
            </a:r>
          </a:p>
          <a:p>
            <a:r>
              <a:rPr lang="nl-NL" dirty="0"/>
              <a:t>Vragen over presentatie na presentatie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A002B-7032-4183-9587-0602CE992039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3453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EACCF-2A29-4498-BDE1-DD24E4007C67}" type="datetimeFigureOut">
              <a:rPr lang="nl-NL"/>
              <a:pPr>
                <a:defRPr/>
              </a:pPr>
              <a:t>19-1-2018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8133B-E1EF-401A-B90E-230CF12A179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A4AFD-B57E-4674-A165-06B1BA0CD376}" type="datetimeFigureOut">
              <a:rPr lang="nl-NL"/>
              <a:pPr>
                <a:defRPr/>
              </a:pPr>
              <a:t>19-1-2018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74BB9-024A-4B7C-BA0E-4485D00292A0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C2B5A-3876-4E0E-84DA-1C8A876A28AE}" type="datetimeFigureOut">
              <a:rPr lang="nl-NL"/>
              <a:pPr>
                <a:defRPr/>
              </a:pPr>
              <a:t>19-1-2018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DA56F-0E88-4B88-9D7A-D072460DBE61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6E1DE-CF8C-4B52-8C32-5BDB02FE3676}" type="datetimeFigureOut">
              <a:rPr lang="nl-NL"/>
              <a:pPr>
                <a:defRPr/>
              </a:pPr>
              <a:t>19-1-2018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0501E-C053-47A3-9D58-0124E0E34EEC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7C697-F1CB-4C54-AA1B-C4459AD51C15}" type="datetimeFigureOut">
              <a:rPr lang="nl-NL"/>
              <a:pPr>
                <a:defRPr/>
              </a:pPr>
              <a:t>19-1-2018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6AC41-CBFE-4CFF-9DB7-168671FC9A68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10FCE-B067-4F28-8235-0C293E69C9EB}" type="datetimeFigureOut">
              <a:rPr lang="nl-NL"/>
              <a:pPr>
                <a:defRPr/>
              </a:pPr>
              <a:t>19-1-2018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AB388-5C63-4393-81D3-CD5BF4D72780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0F8CA-27F1-433D-9911-91CBAA2905E5}" type="datetimeFigureOut">
              <a:rPr lang="nl-NL"/>
              <a:pPr>
                <a:defRPr/>
              </a:pPr>
              <a:t>19-1-2018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C0358-44CA-4368-9D9A-781E1E4A25A7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D0DAC-012E-46F8-B2BD-7E306803849D}" type="datetimeFigureOut">
              <a:rPr lang="nl-NL"/>
              <a:pPr>
                <a:defRPr/>
              </a:pPr>
              <a:t>19-1-2018</a:t>
            </a:fld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3FC27-642A-4BAA-BCFD-812E227AF57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64E15-C259-4D10-BEF1-5B3709A1F5E5}" type="datetimeFigureOut">
              <a:rPr lang="nl-NL"/>
              <a:pPr>
                <a:defRPr/>
              </a:pPr>
              <a:t>19-1-2018</a:t>
            </a:fld>
            <a:endParaRPr lang="nl-NL" dirty="0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981E4-C125-4305-928E-545C7FC5746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1CD3F-CE6C-4F1F-BCF2-AC6681FDEE05}" type="datetimeFigureOut">
              <a:rPr lang="nl-NL"/>
              <a:pPr>
                <a:defRPr/>
              </a:pPr>
              <a:t>19-1-2018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250F9-7BF1-4280-9EE4-89A3865B9E7E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9CA1B-2B7C-492C-BA7D-8FDEFFD3D401}" type="datetimeFigureOut">
              <a:rPr lang="nl-NL"/>
              <a:pPr>
                <a:defRPr/>
              </a:pPr>
              <a:t>19-1-2018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4F3C5-C5D0-4605-AAF5-9315B6B87967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2E29E5-6ADF-4A23-8238-03189D4A439A}" type="datetimeFigureOut">
              <a:rPr lang="nl-NL"/>
              <a:pPr>
                <a:defRPr/>
              </a:pPr>
              <a:t>19-1-2018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EFC33F-81E7-4FF7-89A6-C7E4D0BB61C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emf"/><Relationship Id="rId7" Type="http://schemas.openxmlformats.org/officeDocument/2006/relationships/image" Target="../media/image8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2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Afbeelding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2600"/>
            <a:ext cx="10501313" cy="608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Afbeelding 4"/>
          <p:cNvPicPr>
            <a:picLocks noChangeAspect="1"/>
          </p:cNvPicPr>
          <p:nvPr/>
        </p:nvPicPr>
        <p:blipFill>
          <a:blip r:embed="rId4"/>
          <a:srcRect l="4520" t="2411" r="1283" b="1704"/>
          <a:stretch>
            <a:fillRect/>
          </a:stretch>
        </p:blipFill>
        <p:spPr bwMode="auto">
          <a:xfrm>
            <a:off x="7840663" y="681038"/>
            <a:ext cx="3900487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>
            <a:spLocks noChangeArrowheads="1"/>
          </p:cNvSpPr>
          <p:nvPr/>
        </p:nvSpPr>
        <p:spPr bwMode="auto">
          <a:xfrm>
            <a:off x="522288" y="6323013"/>
            <a:ext cx="11364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dirty="0">
                <a:latin typeface="Calibri" pitchFamily="34" charset="0"/>
              </a:rPr>
              <a:t>J.Bergsteijn  					                                              			MVK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Afbeelding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383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Afbeelding 4"/>
          <p:cNvPicPr>
            <a:picLocks noChangeAspect="1"/>
          </p:cNvPicPr>
          <p:nvPr/>
        </p:nvPicPr>
        <p:blipFill>
          <a:blip r:embed="rId3"/>
          <a:srcRect l="4520" t="2411" r="1283" b="1704"/>
          <a:stretch>
            <a:fillRect/>
          </a:stretch>
        </p:blipFill>
        <p:spPr bwMode="auto">
          <a:xfrm>
            <a:off x="10968038" y="84138"/>
            <a:ext cx="1031875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>
            <a:spLocks noChangeArrowheads="1"/>
          </p:cNvSpPr>
          <p:nvPr/>
        </p:nvSpPr>
        <p:spPr bwMode="auto">
          <a:xfrm>
            <a:off x="522288" y="6323013"/>
            <a:ext cx="11364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dirty="0">
                <a:latin typeface="Calibri" pitchFamily="34" charset="0"/>
              </a:rPr>
              <a:t>J.Bergsteijn  					                                              			MVK  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338513" y="661988"/>
            <a:ext cx="58499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nl-NL" sz="2800" dirty="0"/>
              <a:t>Onjuiste bevestiging van oogbouten</a:t>
            </a:r>
          </a:p>
        </p:txBody>
      </p:sp>
      <p:pic>
        <p:nvPicPr>
          <p:cNvPr id="19462" name="Picture 6" descr="Hijsogen onjuist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2408" y="1548569"/>
            <a:ext cx="5969100" cy="4476825"/>
          </a:xfrm>
          <a:prstGeom prst="rect">
            <a:avLst/>
          </a:prstGeom>
          <a:noFill/>
        </p:spPr>
      </p:pic>
      <p:pic>
        <p:nvPicPr>
          <p:cNvPr id="7" name="Picture 6" descr="C:\Users\vandijkrigging\Desktop\temp\DSC_00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1150" y="1550340"/>
            <a:ext cx="3028859" cy="216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:\Users\vandijkrigging\Desktop\temp\DSC_008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1149" y="3858013"/>
            <a:ext cx="3028859" cy="2167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Afbeelding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383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Afbeelding 4"/>
          <p:cNvPicPr>
            <a:picLocks noChangeAspect="1"/>
          </p:cNvPicPr>
          <p:nvPr/>
        </p:nvPicPr>
        <p:blipFill>
          <a:blip r:embed="rId3"/>
          <a:srcRect l="4520" t="2411" r="1283" b="1704"/>
          <a:stretch>
            <a:fillRect/>
          </a:stretch>
        </p:blipFill>
        <p:spPr bwMode="auto">
          <a:xfrm>
            <a:off x="10968038" y="84138"/>
            <a:ext cx="1031875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>
            <a:spLocks noChangeArrowheads="1"/>
          </p:cNvSpPr>
          <p:nvPr/>
        </p:nvSpPr>
        <p:spPr bwMode="auto">
          <a:xfrm>
            <a:off x="522288" y="6323013"/>
            <a:ext cx="11364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dirty="0">
                <a:latin typeface="Calibri" pitchFamily="34" charset="0"/>
              </a:rPr>
              <a:t>J.Bergsteijn  					                                              			MVK  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321050" y="585788"/>
            <a:ext cx="55324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NL" sz="2800" dirty="0"/>
              <a:t>Verkeerd aanslaan van de hijslast</a:t>
            </a:r>
          </a:p>
        </p:txBody>
      </p:sp>
      <p:pic>
        <p:nvPicPr>
          <p:cNvPr id="20486" name="Picture 6" descr="Hijsogen onjuist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5838" y="1774825"/>
            <a:ext cx="5516562" cy="4137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Afbeelding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383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Afbeelding 4"/>
          <p:cNvPicPr>
            <a:picLocks noChangeAspect="1"/>
          </p:cNvPicPr>
          <p:nvPr/>
        </p:nvPicPr>
        <p:blipFill>
          <a:blip r:embed="rId3"/>
          <a:srcRect l="4520" t="2411" r="1283" b="1704"/>
          <a:stretch>
            <a:fillRect/>
          </a:stretch>
        </p:blipFill>
        <p:spPr bwMode="auto">
          <a:xfrm>
            <a:off x="10968038" y="84138"/>
            <a:ext cx="1031875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>
            <a:spLocks noChangeArrowheads="1"/>
          </p:cNvSpPr>
          <p:nvPr/>
        </p:nvSpPr>
        <p:spPr bwMode="auto">
          <a:xfrm>
            <a:off x="522288" y="6323013"/>
            <a:ext cx="11364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dirty="0">
                <a:latin typeface="Calibri" pitchFamily="34" charset="0"/>
              </a:rPr>
              <a:t>J.Bergsteijn  					                                              Middelbare Veiligheidskunde MVK  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4217988" y="608013"/>
            <a:ext cx="4206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NL" sz="2800" dirty="0"/>
              <a:t>Onvoldoende voorlichting</a:t>
            </a:r>
          </a:p>
        </p:txBody>
      </p:sp>
      <p:pic>
        <p:nvPicPr>
          <p:cNvPr id="21512" name="Picture 8" descr="Hijsogen onjuist 1"/>
          <p:cNvPicPr>
            <a:picLocks noChangeAspect="1" noChangeArrowheads="1"/>
          </p:cNvPicPr>
          <p:nvPr/>
        </p:nvPicPr>
        <p:blipFill>
          <a:blip r:embed="rId4"/>
          <a:srcRect l="15158" t="16479" r="15869"/>
          <a:stretch>
            <a:fillRect/>
          </a:stretch>
        </p:blipFill>
        <p:spPr bwMode="auto">
          <a:xfrm>
            <a:off x="2978150" y="2012950"/>
            <a:ext cx="1919288" cy="1743075"/>
          </a:xfrm>
          <a:prstGeom prst="rect">
            <a:avLst/>
          </a:prstGeom>
          <a:noFill/>
        </p:spPr>
      </p:pic>
      <p:pic>
        <p:nvPicPr>
          <p:cNvPr id="21513" name="Picture 9" descr="Hijsogen onjuist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56188" y="2025650"/>
            <a:ext cx="2309812" cy="1731963"/>
          </a:xfrm>
          <a:prstGeom prst="rect">
            <a:avLst/>
          </a:prstGeom>
          <a:noFill/>
        </p:spPr>
      </p:pic>
      <p:pic>
        <p:nvPicPr>
          <p:cNvPr id="21514" name="Picture 10" descr="Hijsogen onjuist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27925" y="2012950"/>
            <a:ext cx="2300288" cy="1725613"/>
          </a:xfrm>
          <a:prstGeom prst="rect">
            <a:avLst/>
          </a:prstGeom>
          <a:noFill/>
        </p:spPr>
      </p:pic>
      <p:pic>
        <p:nvPicPr>
          <p:cNvPr id="21515" name="Picture 11" descr="HPIM1662"/>
          <p:cNvPicPr>
            <a:picLocks noChangeAspect="1" noChangeArrowheads="1"/>
          </p:cNvPicPr>
          <p:nvPr/>
        </p:nvPicPr>
        <p:blipFill>
          <a:blip r:embed="rId7"/>
          <a:srcRect l="12572" t="5495" r="9474" b="21741"/>
          <a:stretch>
            <a:fillRect/>
          </a:stretch>
        </p:blipFill>
        <p:spPr bwMode="auto">
          <a:xfrm>
            <a:off x="3905250" y="3971925"/>
            <a:ext cx="2452688" cy="1716088"/>
          </a:xfrm>
          <a:prstGeom prst="rect">
            <a:avLst/>
          </a:prstGeom>
          <a:noFill/>
        </p:spPr>
      </p:pic>
      <p:pic>
        <p:nvPicPr>
          <p:cNvPr id="21516" name="Picture 12" descr="DSC0479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88125" y="3986213"/>
            <a:ext cx="3000375" cy="1687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Afbeelding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383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Afbeelding 4"/>
          <p:cNvPicPr>
            <a:picLocks noChangeAspect="1"/>
          </p:cNvPicPr>
          <p:nvPr/>
        </p:nvPicPr>
        <p:blipFill>
          <a:blip r:embed="rId3"/>
          <a:srcRect l="4520" t="2411" r="1283" b="1704"/>
          <a:stretch>
            <a:fillRect/>
          </a:stretch>
        </p:blipFill>
        <p:spPr bwMode="auto">
          <a:xfrm>
            <a:off x="10968038" y="84138"/>
            <a:ext cx="1031875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>
            <a:spLocks noChangeArrowheads="1"/>
          </p:cNvSpPr>
          <p:nvPr/>
        </p:nvSpPr>
        <p:spPr bwMode="auto">
          <a:xfrm>
            <a:off x="522288" y="6323013"/>
            <a:ext cx="11364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dirty="0">
                <a:latin typeface="Calibri" pitchFamily="34" charset="0"/>
              </a:rPr>
              <a:t>J.Bergsteijn  					                                              			MVK  </a:t>
            </a:r>
          </a:p>
        </p:txBody>
      </p:sp>
      <p:sp>
        <p:nvSpPr>
          <p:cNvPr id="2" name="Rechthoek 1"/>
          <p:cNvSpPr/>
          <p:nvPr/>
        </p:nvSpPr>
        <p:spPr>
          <a:xfrm>
            <a:off x="3191739" y="588030"/>
            <a:ext cx="60260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2800" dirty="0"/>
              <a:t>Hoe kunnen we de risico´s beperken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2038350" y="2100944"/>
            <a:ext cx="857522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‒"/>
            </a:pPr>
            <a:r>
              <a:rPr lang="nl-NL" dirty="0"/>
              <a:t>Na montage van het machine onderdeel de oogbouten verwijderen.</a:t>
            </a:r>
          </a:p>
          <a:p>
            <a:pPr marL="285750" indent="-285750">
              <a:buFont typeface="Arial" panose="020B0604020202020204" pitchFamily="34" charset="0"/>
              <a:buChar char="‒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‒"/>
            </a:pPr>
            <a:r>
              <a:rPr lang="nl-NL" dirty="0"/>
              <a:t>Zorgdragen dat er geen ongekeurde/</a:t>
            </a:r>
            <a:r>
              <a:rPr lang="nl-NL" dirty="0" err="1"/>
              <a:t>ongecertificeerde</a:t>
            </a:r>
            <a:r>
              <a:rPr lang="nl-NL" dirty="0"/>
              <a:t> oogbouten in omloop komen.</a:t>
            </a:r>
          </a:p>
          <a:p>
            <a:pPr marL="285750" indent="-285750">
              <a:buFont typeface="Arial" panose="020B0604020202020204" pitchFamily="34" charset="0"/>
              <a:buChar char="‒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‒"/>
            </a:pPr>
            <a:r>
              <a:rPr lang="nl-NL" dirty="0"/>
              <a:t>Oogbouten periodiek inspecteren.</a:t>
            </a:r>
          </a:p>
          <a:p>
            <a:pPr marL="285750" indent="-285750">
              <a:buFont typeface="Arial" panose="020B0604020202020204" pitchFamily="34" charset="0"/>
              <a:buChar char="‒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‒"/>
            </a:pPr>
            <a:r>
              <a:rPr lang="nl-NL" dirty="0"/>
              <a:t>Hoogwaardige oogbouten gebruiken.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‒"/>
            </a:pPr>
            <a:r>
              <a:rPr lang="nl-NL" dirty="0"/>
              <a:t>Duidelijke handleiding van de fabrikant.</a:t>
            </a:r>
          </a:p>
          <a:p>
            <a:pPr marL="285750" indent="-285750">
              <a:buFont typeface="Arial" panose="020B0604020202020204" pitchFamily="34" charset="0"/>
              <a:buChar char="‒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‒"/>
            </a:pPr>
            <a:r>
              <a:rPr lang="nl-NL" dirty="0"/>
              <a:t>Voorlichting aan gebruikers.</a:t>
            </a:r>
          </a:p>
          <a:p>
            <a:pPr marL="285750" indent="-285750">
              <a:buFont typeface="Arial" panose="020B0604020202020204" pitchFamily="34" charset="0"/>
              <a:buChar char="‒"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 </a:t>
            </a:r>
          </a:p>
        </p:txBody>
      </p:sp>
      <p:pic>
        <p:nvPicPr>
          <p:cNvPr id="7" name="Afbeelding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383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4"/>
          <p:cNvPicPr>
            <a:picLocks noChangeAspect="1"/>
          </p:cNvPicPr>
          <p:nvPr/>
        </p:nvPicPr>
        <p:blipFill>
          <a:blip r:embed="rId3"/>
          <a:srcRect l="4520" t="2411" r="1283" b="1704"/>
          <a:stretch>
            <a:fillRect/>
          </a:stretch>
        </p:blipFill>
        <p:spPr bwMode="auto">
          <a:xfrm>
            <a:off x="10968038" y="84138"/>
            <a:ext cx="1031875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kstvak 8"/>
          <p:cNvSpPr txBox="1">
            <a:spLocks noChangeArrowheads="1"/>
          </p:cNvSpPr>
          <p:nvPr/>
        </p:nvSpPr>
        <p:spPr bwMode="auto">
          <a:xfrm>
            <a:off x="522288" y="6323013"/>
            <a:ext cx="113649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dirty="0">
                <a:latin typeface="Calibri" pitchFamily="34" charset="0"/>
              </a:rPr>
              <a:t>J.Bergsteijn  					                                              			MVK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Afbeelding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383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Afbeelding 4"/>
          <p:cNvPicPr>
            <a:picLocks noChangeAspect="1"/>
          </p:cNvPicPr>
          <p:nvPr/>
        </p:nvPicPr>
        <p:blipFill>
          <a:blip r:embed="rId3"/>
          <a:srcRect l="4520" t="2411" r="1283" b="1704"/>
          <a:stretch>
            <a:fillRect/>
          </a:stretch>
        </p:blipFill>
        <p:spPr bwMode="auto">
          <a:xfrm>
            <a:off x="10968038" y="84138"/>
            <a:ext cx="1031875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>
            <a:spLocks noChangeArrowheads="1"/>
          </p:cNvSpPr>
          <p:nvPr/>
        </p:nvSpPr>
        <p:spPr bwMode="auto">
          <a:xfrm>
            <a:off x="522288" y="6323013"/>
            <a:ext cx="11364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dirty="0">
                <a:latin typeface="Calibri" pitchFamily="34" charset="0"/>
              </a:rPr>
              <a:t>J.Bergsteijn  					                                              			MVK  </a:t>
            </a:r>
          </a:p>
        </p:txBody>
      </p:sp>
      <p:sp>
        <p:nvSpPr>
          <p:cNvPr id="2" name="Rechthoek 1"/>
          <p:cNvSpPr/>
          <p:nvPr/>
        </p:nvSpPr>
        <p:spPr>
          <a:xfrm>
            <a:off x="3191739" y="588030"/>
            <a:ext cx="60260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2800" dirty="0"/>
              <a:t>Hoe kunnen we de risico´s beperken</a:t>
            </a:r>
          </a:p>
        </p:txBody>
      </p:sp>
      <p:pic>
        <p:nvPicPr>
          <p:cNvPr id="7" name="Afbeelding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383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4"/>
          <p:cNvPicPr>
            <a:picLocks noChangeAspect="1"/>
          </p:cNvPicPr>
          <p:nvPr/>
        </p:nvPicPr>
        <p:blipFill>
          <a:blip r:embed="rId3"/>
          <a:srcRect l="4520" t="2411" r="1283" b="1704"/>
          <a:stretch>
            <a:fillRect/>
          </a:stretch>
        </p:blipFill>
        <p:spPr bwMode="auto">
          <a:xfrm>
            <a:off x="10968038" y="84138"/>
            <a:ext cx="1031875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kstvak 8"/>
          <p:cNvSpPr txBox="1">
            <a:spLocks noChangeArrowheads="1"/>
          </p:cNvSpPr>
          <p:nvPr/>
        </p:nvSpPr>
        <p:spPr bwMode="auto">
          <a:xfrm>
            <a:off x="522288" y="6323013"/>
            <a:ext cx="113649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dirty="0">
                <a:latin typeface="Calibri" pitchFamily="34" charset="0"/>
              </a:rPr>
              <a:t>J.Bergsteijn  					                                              			MVK  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4"/>
          <a:srcRect l="17426" r="23217"/>
          <a:stretch/>
        </p:blipFill>
        <p:spPr>
          <a:xfrm>
            <a:off x="446200" y="1400900"/>
            <a:ext cx="5758544" cy="4480064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3905" y="1400900"/>
            <a:ext cx="4290718" cy="4480064"/>
          </a:xfrm>
          <a:prstGeom prst="rect">
            <a:avLst/>
          </a:prstGeom>
        </p:spPr>
      </p:pic>
      <p:cxnSp>
        <p:nvCxnSpPr>
          <p:cNvPr id="12" name="Rechte verbindingslijn 11"/>
          <p:cNvCxnSpPr/>
          <p:nvPr/>
        </p:nvCxnSpPr>
        <p:spPr>
          <a:xfrm>
            <a:off x="446200" y="1400900"/>
            <a:ext cx="5758544" cy="44800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 flipV="1">
            <a:off x="446200" y="1400900"/>
            <a:ext cx="5758544" cy="44800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45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Afbeelding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383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Afbeelding 4"/>
          <p:cNvPicPr>
            <a:picLocks noChangeAspect="1"/>
          </p:cNvPicPr>
          <p:nvPr/>
        </p:nvPicPr>
        <p:blipFill>
          <a:blip r:embed="rId3"/>
          <a:srcRect l="4520" t="2411" r="1283" b="1704"/>
          <a:stretch>
            <a:fillRect/>
          </a:stretch>
        </p:blipFill>
        <p:spPr bwMode="auto">
          <a:xfrm>
            <a:off x="10968038" y="84138"/>
            <a:ext cx="1031875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>
            <a:spLocks noChangeArrowheads="1"/>
          </p:cNvSpPr>
          <p:nvPr/>
        </p:nvSpPr>
        <p:spPr bwMode="auto">
          <a:xfrm>
            <a:off x="522288" y="6323013"/>
            <a:ext cx="11364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dirty="0">
                <a:latin typeface="Calibri" pitchFamily="34" charset="0"/>
              </a:rPr>
              <a:t>J.Bergsteijn  					                                              			MVK  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3369015" y="2802757"/>
            <a:ext cx="5671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i="1" dirty="0"/>
              <a:t>Einde presentatie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Afbeelding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383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Afbeelding 4"/>
          <p:cNvPicPr>
            <a:picLocks noChangeAspect="1"/>
          </p:cNvPicPr>
          <p:nvPr/>
        </p:nvPicPr>
        <p:blipFill>
          <a:blip r:embed="rId3"/>
          <a:srcRect l="4520" t="2411" r="1283" b="1704"/>
          <a:stretch>
            <a:fillRect/>
          </a:stretch>
        </p:blipFill>
        <p:spPr bwMode="auto">
          <a:xfrm>
            <a:off x="10968038" y="84138"/>
            <a:ext cx="1031875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/>
          <p:cNvSpPr txBox="1">
            <a:spLocks noChangeArrowheads="1"/>
          </p:cNvSpPr>
          <p:nvPr/>
        </p:nvSpPr>
        <p:spPr bwMode="auto">
          <a:xfrm>
            <a:off x="522288" y="6323013"/>
            <a:ext cx="113649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dirty="0">
                <a:latin typeface="Calibri" pitchFamily="34" charset="0"/>
              </a:rPr>
              <a:t>J.Bergsteijn  					                                              			MVK  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2038350" y="2286001"/>
            <a:ext cx="80990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‒"/>
            </a:pPr>
            <a:r>
              <a:rPr lang="nl-NL" sz="2400" dirty="0"/>
              <a:t>Wat is een oogbout </a:t>
            </a:r>
          </a:p>
          <a:p>
            <a:pPr marL="285750" indent="-285750">
              <a:buFont typeface="Arial" panose="020B0604020202020204" pitchFamily="34" charset="0"/>
              <a:buChar char="‒"/>
            </a:pP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‒"/>
            </a:pPr>
            <a:r>
              <a:rPr lang="nl-NL" sz="2400" dirty="0"/>
              <a:t>Waar worden oogbouten gebruikt</a:t>
            </a:r>
          </a:p>
          <a:p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‒"/>
            </a:pPr>
            <a:r>
              <a:rPr lang="nl-NL" sz="2400" dirty="0"/>
              <a:t>Wat zijn de risico's bij het gebruik van oogbouten</a:t>
            </a:r>
          </a:p>
          <a:p>
            <a:pPr marL="285750" indent="-285750">
              <a:buFont typeface="Arial" panose="020B0604020202020204" pitchFamily="34" charset="0"/>
              <a:buChar char="‒"/>
            </a:pP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‒"/>
            </a:pPr>
            <a:r>
              <a:rPr lang="nl-NL" sz="2400" dirty="0"/>
              <a:t>Wat kan de oorzaak zijn</a:t>
            </a:r>
          </a:p>
          <a:p>
            <a:pPr marL="285750" indent="-285750">
              <a:buFont typeface="Arial" panose="020B0604020202020204" pitchFamily="34" charset="0"/>
              <a:buChar char="‒"/>
            </a:pP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‒"/>
            </a:pPr>
            <a:r>
              <a:rPr lang="nl-NL" sz="2400" dirty="0"/>
              <a:t>Hoe kunnen we de risico´s beperken</a:t>
            </a:r>
          </a:p>
          <a:p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4096854" y="403364"/>
            <a:ext cx="42157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i="1" dirty="0"/>
              <a:t>Doelstelling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Afbeelding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383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Afbeelding 4"/>
          <p:cNvPicPr>
            <a:picLocks noChangeAspect="1"/>
          </p:cNvPicPr>
          <p:nvPr/>
        </p:nvPicPr>
        <p:blipFill>
          <a:blip r:embed="rId3"/>
          <a:srcRect l="4520" t="2411" r="1283" b="1704"/>
          <a:stretch>
            <a:fillRect/>
          </a:stretch>
        </p:blipFill>
        <p:spPr bwMode="auto">
          <a:xfrm>
            <a:off x="10968038" y="84138"/>
            <a:ext cx="1031875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/>
          <p:cNvSpPr txBox="1">
            <a:spLocks noChangeArrowheads="1"/>
          </p:cNvSpPr>
          <p:nvPr/>
        </p:nvSpPr>
        <p:spPr bwMode="auto">
          <a:xfrm>
            <a:off x="522288" y="6323013"/>
            <a:ext cx="11364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dirty="0">
                <a:latin typeface="Calibri" pitchFamily="34" charset="0"/>
              </a:rPr>
              <a:t>J.Bergsteijn  					                                              			MVK  </a:t>
            </a:r>
          </a:p>
        </p:txBody>
      </p:sp>
      <p:sp>
        <p:nvSpPr>
          <p:cNvPr id="2" name="Rechthoek 1"/>
          <p:cNvSpPr/>
          <p:nvPr/>
        </p:nvSpPr>
        <p:spPr>
          <a:xfrm>
            <a:off x="4170886" y="473214"/>
            <a:ext cx="40677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3200" b="1" i="1" dirty="0"/>
              <a:t>Wat is een oogbout 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2038350" y="1536064"/>
            <a:ext cx="7911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Een oogbout is een hijsgereedschap die gebruikt word om machinedelen verticaal te verplaatsen.</a:t>
            </a:r>
          </a:p>
          <a:p>
            <a:endParaRPr lang="nl-NL" dirty="0"/>
          </a:p>
        </p:txBody>
      </p:sp>
      <p:pic>
        <p:nvPicPr>
          <p:cNvPr id="4" name="Afbeelding 3"/>
          <p:cNvPicPr preferRelativeResize="0"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8805" y="2313804"/>
            <a:ext cx="3750277" cy="3071053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2038348" y="5482132"/>
            <a:ext cx="79111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Een oogbout word doormiddel van schroefdraad in het te hijsen object gedraaid.</a:t>
            </a:r>
          </a:p>
        </p:txBody>
      </p:sp>
    </p:spTree>
    <p:extLst>
      <p:ext uri="{BB962C8B-B14F-4D97-AF65-F5344CB8AC3E}">
        <p14:creationId xmlns:p14="http://schemas.microsoft.com/office/powerpoint/2010/main" val="310591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Afbeelding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383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Afbeelding 4"/>
          <p:cNvPicPr>
            <a:picLocks noChangeAspect="1"/>
          </p:cNvPicPr>
          <p:nvPr/>
        </p:nvPicPr>
        <p:blipFill>
          <a:blip r:embed="rId3"/>
          <a:srcRect l="4520" t="2411" r="1283" b="1704"/>
          <a:stretch>
            <a:fillRect/>
          </a:stretch>
        </p:blipFill>
        <p:spPr bwMode="auto">
          <a:xfrm>
            <a:off x="10968038" y="84138"/>
            <a:ext cx="1031875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/>
          <p:cNvSpPr txBox="1">
            <a:spLocks noChangeArrowheads="1"/>
          </p:cNvSpPr>
          <p:nvPr/>
        </p:nvSpPr>
        <p:spPr bwMode="auto">
          <a:xfrm>
            <a:off x="522288" y="6323013"/>
            <a:ext cx="11364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dirty="0">
                <a:latin typeface="Calibri" pitchFamily="34" charset="0"/>
              </a:rPr>
              <a:t>J.Bergsteijn  					                                              			MVK  </a:t>
            </a:r>
          </a:p>
        </p:txBody>
      </p:sp>
      <p:sp>
        <p:nvSpPr>
          <p:cNvPr id="2" name="Rechthoek 1"/>
          <p:cNvSpPr/>
          <p:nvPr/>
        </p:nvSpPr>
        <p:spPr>
          <a:xfrm>
            <a:off x="2850012" y="473214"/>
            <a:ext cx="67094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3200" b="1" i="1" dirty="0"/>
              <a:t>Waar worden oogbouten gebruikt</a:t>
            </a:r>
          </a:p>
        </p:txBody>
      </p:sp>
      <p:sp>
        <p:nvSpPr>
          <p:cNvPr id="3" name="Rechthoek 2"/>
          <p:cNvSpPr/>
          <p:nvPr/>
        </p:nvSpPr>
        <p:spPr>
          <a:xfrm>
            <a:off x="1958870" y="255790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>Oogbouten worden gebruikt voor het hijsen van machines, apparaten of andere voorwerpen die niet met de hand kunnen worden opgetild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/>
          <a:srcRect l="3534" t="3445" r="-696" b="3702"/>
          <a:stretch/>
        </p:blipFill>
        <p:spPr>
          <a:xfrm>
            <a:off x="9042400" y="2190044"/>
            <a:ext cx="3149600" cy="399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08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Afbeelding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383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Afbeelding 4"/>
          <p:cNvPicPr>
            <a:picLocks noChangeAspect="1"/>
          </p:cNvPicPr>
          <p:nvPr/>
        </p:nvPicPr>
        <p:blipFill>
          <a:blip r:embed="rId3"/>
          <a:srcRect l="4520" t="2411" r="1283" b="1704"/>
          <a:stretch>
            <a:fillRect/>
          </a:stretch>
        </p:blipFill>
        <p:spPr bwMode="auto">
          <a:xfrm>
            <a:off x="10968038" y="84138"/>
            <a:ext cx="1031875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/>
          <p:cNvSpPr txBox="1">
            <a:spLocks noChangeArrowheads="1"/>
          </p:cNvSpPr>
          <p:nvPr/>
        </p:nvSpPr>
        <p:spPr bwMode="auto">
          <a:xfrm>
            <a:off x="522288" y="6323013"/>
            <a:ext cx="11364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dirty="0">
                <a:latin typeface="Calibri" pitchFamily="34" charset="0"/>
              </a:rPr>
              <a:t>J.Bergsteijn  					                                              			MVK  </a:t>
            </a:r>
          </a:p>
        </p:txBody>
      </p:sp>
      <p:sp>
        <p:nvSpPr>
          <p:cNvPr id="2" name="Rechthoek 1"/>
          <p:cNvSpPr/>
          <p:nvPr/>
        </p:nvSpPr>
        <p:spPr>
          <a:xfrm>
            <a:off x="3156744" y="597694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nl-NL" sz="3200" b="1" i="1" dirty="0">
                <a:solidFill>
                  <a:prstClr val="black"/>
                </a:solidFill>
              </a:rPr>
              <a:t>Wat zijn de risico´s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3156744" y="2736394"/>
            <a:ext cx="33529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‒"/>
            </a:pPr>
            <a:r>
              <a:rPr lang="nl-NL" dirty="0"/>
              <a:t>Het vallen van de last</a:t>
            </a:r>
          </a:p>
          <a:p>
            <a:pPr marL="285750" indent="-285750">
              <a:buFont typeface="Arial" panose="020B0604020202020204" pitchFamily="34" charset="0"/>
              <a:buChar char="‒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‒"/>
            </a:pPr>
            <a:r>
              <a:rPr lang="nl-NL" dirty="0"/>
              <a:t>Beknellen en pletten </a:t>
            </a:r>
          </a:p>
          <a:p>
            <a:pPr marL="285750" indent="-285750">
              <a:buFont typeface="Arial" panose="020B0604020202020204" pitchFamily="34" charset="0"/>
              <a:buChar char="‒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‒"/>
            </a:pPr>
            <a:r>
              <a:rPr lang="nl-NL" dirty="0"/>
              <a:t>Schade aan materiaal</a:t>
            </a:r>
          </a:p>
          <a:p>
            <a:pPr marL="285750" indent="-285750">
              <a:buFont typeface="Arial" panose="020B0604020202020204" pitchFamily="34" charset="0"/>
              <a:buChar char="‒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‒"/>
            </a:pPr>
            <a:r>
              <a:rPr lang="nl-NL" dirty="0"/>
              <a:t>Schade aan materieel</a:t>
            </a:r>
          </a:p>
        </p:txBody>
      </p:sp>
      <p:pic>
        <p:nvPicPr>
          <p:cNvPr id="1026" name="Picture 2" descr="Afbeeldingsresultaat voor alphen aan de rijn kraanongelu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744" y="2296350"/>
            <a:ext cx="5175251" cy="291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3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Afbeelding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383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Afbeelding 4"/>
          <p:cNvPicPr>
            <a:picLocks noChangeAspect="1"/>
          </p:cNvPicPr>
          <p:nvPr/>
        </p:nvPicPr>
        <p:blipFill>
          <a:blip r:embed="rId3"/>
          <a:srcRect l="4520" t="2411" r="1283" b="1704"/>
          <a:stretch>
            <a:fillRect/>
          </a:stretch>
        </p:blipFill>
        <p:spPr bwMode="auto">
          <a:xfrm>
            <a:off x="10968038" y="84138"/>
            <a:ext cx="1031875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kstvak 5"/>
          <p:cNvSpPr txBox="1">
            <a:spLocks noChangeArrowheads="1"/>
          </p:cNvSpPr>
          <p:nvPr/>
        </p:nvSpPr>
        <p:spPr bwMode="auto">
          <a:xfrm>
            <a:off x="522288" y="6323013"/>
            <a:ext cx="11364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dirty="0">
                <a:latin typeface="Calibri" pitchFamily="34" charset="0"/>
              </a:rPr>
              <a:t>J.Bergsteijn  							 			MVK  </a:t>
            </a:r>
          </a:p>
        </p:txBody>
      </p:sp>
      <p:sp>
        <p:nvSpPr>
          <p:cNvPr id="15364" name="Rechthoek 1"/>
          <p:cNvSpPr>
            <a:spLocks noChangeArrowheads="1"/>
          </p:cNvSpPr>
          <p:nvPr/>
        </p:nvSpPr>
        <p:spPr bwMode="auto">
          <a:xfrm>
            <a:off x="3805401" y="597694"/>
            <a:ext cx="47986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3200" b="1" i="1" dirty="0"/>
              <a:t>Wat kan de oorzaak zijn</a:t>
            </a:r>
          </a:p>
        </p:txBody>
      </p:sp>
      <p:sp>
        <p:nvSpPr>
          <p:cNvPr id="3" name="Rechthoek 2"/>
          <p:cNvSpPr/>
          <p:nvPr/>
        </p:nvSpPr>
        <p:spPr>
          <a:xfrm>
            <a:off x="2038350" y="2245179"/>
            <a:ext cx="609600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/>
            </a:pPr>
            <a:r>
              <a:rPr lang="nl-NL" dirty="0">
                <a:latin typeface="Arial" panose="020B0604020202020204" pitchFamily="34" charset="0"/>
                <a:cs typeface="+mn-cs"/>
              </a:rPr>
              <a:t>Gebruik van ongekeurde oogbouten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/>
            </a:pPr>
            <a:endParaRPr lang="nl-NL" dirty="0">
              <a:latin typeface="Arial" panose="020B0604020202020204" pitchFamily="34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/>
            </a:pPr>
            <a:r>
              <a:rPr lang="nl-NL" dirty="0">
                <a:latin typeface="Arial" panose="020B0604020202020204" pitchFamily="34" charset="0"/>
                <a:cs typeface="+mn-cs"/>
              </a:rPr>
              <a:t>Gebruik van oogbouten met onvoldoende capaciteit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/>
            </a:pPr>
            <a:endParaRPr lang="nl-NL" dirty="0">
              <a:latin typeface="Arial" panose="020B0604020202020204" pitchFamily="34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/>
            </a:pPr>
            <a:r>
              <a:rPr lang="nl-NL" dirty="0">
                <a:latin typeface="Arial" panose="020B0604020202020204" pitchFamily="34" charset="0"/>
                <a:cs typeface="+mn-cs"/>
              </a:rPr>
              <a:t>Gebruik van versleten/beschadigde oogbouten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/>
            </a:pPr>
            <a:endParaRPr lang="nl-NL" dirty="0">
              <a:latin typeface="Arial" panose="020B0604020202020204" pitchFamily="34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/>
            </a:pPr>
            <a:r>
              <a:rPr lang="nl-NL" dirty="0">
                <a:latin typeface="Arial" panose="020B0604020202020204" pitchFamily="34" charset="0"/>
                <a:cs typeface="+mn-cs"/>
              </a:rPr>
              <a:t>Onjuiste bevestiging van oogbouten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/>
            </a:pPr>
            <a:endParaRPr lang="nl-NL" dirty="0">
              <a:latin typeface="Arial" panose="020B0604020202020204" pitchFamily="34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/>
            </a:pPr>
            <a:r>
              <a:rPr lang="nl-NL" dirty="0">
                <a:latin typeface="Arial" panose="020B0604020202020204" pitchFamily="34" charset="0"/>
                <a:cs typeface="+mn-cs"/>
              </a:rPr>
              <a:t>Verkeerd aanslaan van de hijslast.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/>
            </a:pPr>
            <a:endParaRPr lang="nl-NL" dirty="0">
              <a:latin typeface="Arial" panose="020B0604020202020204" pitchFamily="34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/>
            </a:pPr>
            <a:r>
              <a:rPr lang="nl-NL" dirty="0">
                <a:latin typeface="Arial" panose="020B0604020202020204" pitchFamily="34" charset="0"/>
                <a:cs typeface="+mn-cs"/>
              </a:rPr>
              <a:t>Onvoldoende voorlichting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Afbeelding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383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Afbeelding 4"/>
          <p:cNvPicPr>
            <a:picLocks noChangeAspect="1"/>
          </p:cNvPicPr>
          <p:nvPr/>
        </p:nvPicPr>
        <p:blipFill>
          <a:blip r:embed="rId3"/>
          <a:srcRect l="4520" t="2411" r="1283" b="1704"/>
          <a:stretch>
            <a:fillRect/>
          </a:stretch>
        </p:blipFill>
        <p:spPr bwMode="auto">
          <a:xfrm>
            <a:off x="10968038" y="84138"/>
            <a:ext cx="1031875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>
            <a:spLocks noChangeArrowheads="1"/>
          </p:cNvSpPr>
          <p:nvPr/>
        </p:nvSpPr>
        <p:spPr bwMode="auto">
          <a:xfrm>
            <a:off x="522288" y="6323013"/>
            <a:ext cx="11364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dirty="0">
                <a:latin typeface="Calibri" pitchFamily="34" charset="0"/>
              </a:rPr>
              <a:t>J.Bergsteijn  					                                              			MVK  </a:t>
            </a:r>
          </a:p>
        </p:txBody>
      </p:sp>
      <p:pic>
        <p:nvPicPr>
          <p:cNvPr id="16388" name="Picture 2" descr="Afbeeldingsresultaat voor oogbout hij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09875" y="1649413"/>
            <a:ext cx="6626225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hthoek 1"/>
          <p:cNvSpPr>
            <a:spLocks noChangeArrowheads="1"/>
          </p:cNvSpPr>
          <p:nvPr/>
        </p:nvSpPr>
        <p:spPr bwMode="auto">
          <a:xfrm>
            <a:off x="3158874" y="588030"/>
            <a:ext cx="59282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 dirty="0"/>
              <a:t>Gebruik van ongekeurde oogbouten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Afbeelding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383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Afbeelding 4"/>
          <p:cNvPicPr>
            <a:picLocks noChangeAspect="1"/>
          </p:cNvPicPr>
          <p:nvPr/>
        </p:nvPicPr>
        <p:blipFill>
          <a:blip r:embed="rId3"/>
          <a:srcRect l="4520" t="2411" r="1283" b="1704"/>
          <a:stretch>
            <a:fillRect/>
          </a:stretch>
        </p:blipFill>
        <p:spPr bwMode="auto">
          <a:xfrm>
            <a:off x="10968038" y="84138"/>
            <a:ext cx="1031875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>
            <a:spLocks noChangeArrowheads="1"/>
          </p:cNvSpPr>
          <p:nvPr/>
        </p:nvSpPr>
        <p:spPr bwMode="auto">
          <a:xfrm>
            <a:off x="522288" y="6323013"/>
            <a:ext cx="11364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dirty="0">
                <a:latin typeface="Calibri" pitchFamily="34" charset="0"/>
              </a:rPr>
              <a:t>J.Bergsteijn  					                                             			MVK  </a:t>
            </a:r>
          </a:p>
        </p:txBody>
      </p:sp>
      <p:sp>
        <p:nvSpPr>
          <p:cNvPr id="17412" name="Rechthoek 1"/>
          <p:cNvSpPr>
            <a:spLocks noChangeArrowheads="1"/>
          </p:cNvSpPr>
          <p:nvPr/>
        </p:nvSpPr>
        <p:spPr bwMode="auto">
          <a:xfrm>
            <a:off x="2300288" y="658813"/>
            <a:ext cx="840581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 dirty="0"/>
              <a:t>Gebruik van oogbouten met onvoldoende capaciteit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632" y="2529566"/>
            <a:ext cx="3782785" cy="283708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Afbeelding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383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Afbeelding 4"/>
          <p:cNvPicPr>
            <a:picLocks noChangeAspect="1"/>
          </p:cNvPicPr>
          <p:nvPr/>
        </p:nvPicPr>
        <p:blipFill>
          <a:blip r:embed="rId3"/>
          <a:srcRect l="4520" t="2411" r="1283" b="1704"/>
          <a:stretch>
            <a:fillRect/>
          </a:stretch>
        </p:blipFill>
        <p:spPr bwMode="auto">
          <a:xfrm>
            <a:off x="10968038" y="84138"/>
            <a:ext cx="1031875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>
            <a:spLocks noChangeArrowheads="1"/>
          </p:cNvSpPr>
          <p:nvPr/>
        </p:nvSpPr>
        <p:spPr bwMode="auto">
          <a:xfrm>
            <a:off x="522288" y="6323013"/>
            <a:ext cx="11364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dirty="0">
                <a:latin typeface="Calibri" pitchFamily="34" charset="0"/>
              </a:rPr>
              <a:t>J.Bergsteijn  					                                              			MVK  </a:t>
            </a:r>
          </a:p>
        </p:txBody>
      </p:sp>
      <p:pic>
        <p:nvPicPr>
          <p:cNvPr id="18437" name="Picture 5" descr="HPIM1662"/>
          <p:cNvPicPr>
            <a:picLocks noChangeAspect="1" noChangeArrowheads="1"/>
          </p:cNvPicPr>
          <p:nvPr/>
        </p:nvPicPr>
        <p:blipFill>
          <a:blip r:embed="rId4"/>
          <a:srcRect l="12572" t="5495" r="9474" b="21741"/>
          <a:stretch>
            <a:fillRect/>
          </a:stretch>
        </p:blipFill>
        <p:spPr bwMode="auto">
          <a:xfrm>
            <a:off x="3643313" y="1979613"/>
            <a:ext cx="5326062" cy="3727450"/>
          </a:xfrm>
          <a:prstGeom prst="rect">
            <a:avLst/>
          </a:prstGeom>
          <a:noFill/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2554288" y="650875"/>
            <a:ext cx="75549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nl-NL" sz="2800" dirty="0"/>
              <a:t>Gebruik van versleten/beschadigde oogbouten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8138</TotalTime>
  <Words>293</Words>
  <Application>Microsoft Office PowerPoint</Application>
  <PresentationFormat>Breedbeeld</PresentationFormat>
  <Paragraphs>87</Paragraphs>
  <Slides>15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Jelle Bergsteijn</dc:creator>
  <cp:lastModifiedBy>jelle be</cp:lastModifiedBy>
  <cp:revision>32</cp:revision>
  <cp:lastPrinted>2016-12-15T19:26:49Z</cp:lastPrinted>
  <dcterms:created xsi:type="dcterms:W3CDTF">2016-12-05T12:22:14Z</dcterms:created>
  <dcterms:modified xsi:type="dcterms:W3CDTF">2018-01-19T10:32:27Z</dcterms:modified>
</cp:coreProperties>
</file>